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91" r:id="rId3"/>
    <p:sldId id="292" r:id="rId4"/>
    <p:sldId id="288" r:id="rId5"/>
    <p:sldId id="289" r:id="rId6"/>
    <p:sldId id="290" r:id="rId7"/>
    <p:sldId id="293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94" r:id="rId16"/>
    <p:sldId id="306" r:id="rId17"/>
    <p:sldId id="307" r:id="rId18"/>
    <p:sldId id="295" r:id="rId19"/>
    <p:sldId id="308" r:id="rId20"/>
    <p:sldId id="311" r:id="rId21"/>
    <p:sldId id="309" r:id="rId22"/>
    <p:sldId id="310" r:id="rId23"/>
    <p:sldId id="297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E70"/>
    <a:srgbClr val="004F71"/>
    <a:srgbClr val="16274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0"/>
    <p:restoredTop sz="86469"/>
  </p:normalViewPr>
  <p:slideViewPr>
    <p:cSldViewPr snapToGrid="0">
      <p:cViewPr varScale="1">
        <p:scale>
          <a:sx n="92" d="100"/>
          <a:sy n="92" d="100"/>
        </p:scale>
        <p:origin x="432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2E1A3-580B-3A4F-B8CD-E767E5C23F53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4F99A-E003-8C45-BF82-B4D6E2670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06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44F99A-E003-8C45-BF82-B4D6E26706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9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Snipp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 baseline="0">
                <a:uFill>
                  <a:solidFill>
                    <a:srgbClr val="012E70"/>
                  </a:solidFill>
                </a:u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6520-7CC0-E34A-B234-687082B3748E}" type="datetime1">
              <a:rPr lang="en-GB" smtClean="0"/>
              <a:t>11/01/2024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7CCD261F-786E-6B42-06F0-B3050F73E9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37520" y="2188797"/>
            <a:ext cx="4668959" cy="10033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defRPr>
            </a:lvl1pPr>
          </a:lstStyle>
          <a:p>
            <a:pPr lvl="0"/>
            <a:r>
              <a:rPr lang="en-GB" dirty="0"/>
              <a:t>Code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7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A8D9E-8DC2-614E-B12A-2EBB08FC50E3}" type="datetime1">
              <a:rPr lang="en-GB" smtClean="0"/>
              <a:t>11/01/2024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95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FE08-E44D-E746-845B-5DA47D390AB5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38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089D-2B97-EF49-8B1F-914A4D561984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9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12E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 u="none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80BE-640A-194D-B3A8-7CF8B70CDCD9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F0E8F15-630F-192B-5ED7-DD8D3C975E66}"/>
              </a:ext>
            </a:extLst>
          </p:cNvPr>
          <p:cNvSpPr/>
          <p:nvPr userDrawn="1"/>
        </p:nvSpPr>
        <p:spPr>
          <a:xfrm>
            <a:off x="52251" y="6114052"/>
            <a:ext cx="2181497" cy="666206"/>
          </a:xfrm>
          <a:prstGeom prst="rect">
            <a:avLst/>
          </a:prstGeom>
          <a:solidFill>
            <a:srgbClr val="012E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rgbClr val="012E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7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>
                <a:latin typeface="Atkinson Hyperlegible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tkinson Hyperlegible" pitchFamily="2" charset="77"/>
              </a:defRPr>
            </a:lvl1pPr>
            <a:lvl2pPr>
              <a:defRPr>
                <a:latin typeface="Atkinson Hyperlegible" pitchFamily="2" charset="77"/>
              </a:defRPr>
            </a:lvl2pPr>
            <a:lvl3pPr>
              <a:defRPr>
                <a:latin typeface="Atkinson Hyperlegible" pitchFamily="2" charset="77"/>
              </a:defRPr>
            </a:lvl3pPr>
            <a:lvl4pPr>
              <a:defRPr>
                <a:latin typeface="Atkinson Hyperlegible" pitchFamily="2" charset="77"/>
              </a:defRPr>
            </a:lvl4pPr>
            <a:lvl5pPr>
              <a:defRPr>
                <a:latin typeface="Atkinson Hyperlegible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1102-00BD-B647-8FC0-6D2E448ED8C5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B258-E538-0449-AE4C-B20317B44CFE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4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E9DF6-6517-CF4D-B32B-C5ACD0280A2D}" type="datetime1">
              <a:rPr lang="en-GB" smtClean="0"/>
              <a:t>11/01/2024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1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A5D9-E9E9-7D4B-AD88-0E1549E4BF8A}" type="datetime1">
              <a:rPr lang="en-GB" smtClean="0"/>
              <a:t>11/01/2024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3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6520-7CC0-E34A-B234-687082B3748E}" type="datetime1">
              <a:rPr lang="en-GB" smtClean="0"/>
              <a:t>11/01/2024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7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017DF-7265-8A46-8B41-850854D98AD7}" type="datetime1">
              <a:rPr lang="en-GB" smtClean="0"/>
              <a:t>11/01/2024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1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0DD0-E14E-B04B-B50D-718CD6348858}" type="datetime1">
              <a:rPr lang="en-GB" smtClean="0"/>
              <a:t>11/01/2024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3F179-C523-D540-B6D4-A1B4B6379FDA}" type="datetime1">
              <a:rPr lang="en-GB" smtClean="0"/>
              <a:t>11/01/2024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7E3B9-485D-9E40-A097-0648FCBB9DFB}" type="slidenum">
              <a:rPr lang="en-US" smtClean="0"/>
              <a:t>‹#›</a:t>
            </a:fld>
            <a:endParaRPr lang="en-US"/>
          </a:p>
        </p:txBody>
      </p:sp>
      <p:pic>
        <p:nvPicPr>
          <p:cNvPr id="1030" name="Picture 6" descr="School of Informatics logo">
            <a:extLst>
              <a:ext uri="{FF2B5EF4-FFF2-40B4-BE49-F238E27FC236}">
                <a16:creationId xmlns:a16="http://schemas.microsoft.com/office/drawing/2014/main" xmlns="" id="{76ED6A9D-3DE5-5DEE-6E0B-BF14ACEF54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76" y="6354369"/>
            <a:ext cx="1529799" cy="41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1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u="sng" kern="1200" baseline="0">
          <a:solidFill>
            <a:schemeClr val="tx1"/>
          </a:solidFill>
          <a:uFill>
            <a:solidFill>
              <a:srgbClr val="012E70"/>
            </a:solidFill>
          </a:uFill>
          <a:latin typeface="Atkinson Hyperlegible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tkinson Hyperlegible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tkinson Hyperlegible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tkinson Hyperlegible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tkinson Hyperlegible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tkinson Hyperlegible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eremondi@uregina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E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BF13C0-75AE-FBBE-FF74-0D06C1F93A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u="none" dirty="0" smtClean="0">
                <a:solidFill>
                  <a:schemeClr val="bg1"/>
                </a:solidFill>
                <a:latin typeface="Atkinson Hyperlegible" pitchFamily="2" charset="77"/>
              </a:rPr>
              <a:t>Strictly Monotone </a:t>
            </a:r>
            <a:r>
              <a:rPr lang="en-US" sz="4800" b="1" u="none" dirty="0" err="1" smtClean="0">
                <a:solidFill>
                  <a:schemeClr val="bg1"/>
                </a:solidFill>
                <a:latin typeface="Atkinson Hyperlegible" pitchFamily="2" charset="77"/>
              </a:rPr>
              <a:t>Brouwer</a:t>
            </a:r>
            <a:r>
              <a:rPr lang="en-US" sz="4800" b="1" u="none" dirty="0" smtClean="0">
                <a:solidFill>
                  <a:schemeClr val="bg1"/>
                </a:solidFill>
                <a:latin typeface="Atkinson Hyperlegible" pitchFamily="2" charset="77"/>
              </a:rPr>
              <a:t> Trees for Well-Founded Recursion Over Multiple Arguments</a:t>
            </a:r>
            <a:endParaRPr lang="en-US" sz="4800" b="1" u="none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61A8ED4-0176-DFD6-5163-7EC41AB92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66198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Joseph </a:t>
            </a:r>
            <a:r>
              <a:rPr lang="en-US" dirty="0" err="1" smtClean="0">
                <a:solidFill>
                  <a:schemeClr val="bg1"/>
                </a:solidFill>
              </a:rPr>
              <a:t>Eremondi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University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Edinburgh/</a:t>
            </a:r>
            <a:r>
              <a:rPr lang="en-US" dirty="0" smtClean="0"/>
              <a:t>University of Regina</a:t>
            </a:r>
          </a:p>
          <a:p>
            <a:r>
              <a:rPr lang="en-US" dirty="0" smtClean="0"/>
              <a:t>CPP 2024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43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</a:t>
            </a:r>
            <a:r>
              <a:rPr lang="en-US" dirty="0" err="1" smtClean="0"/>
              <a:t>Brouwer</a:t>
            </a:r>
            <a:r>
              <a:rPr lang="en-US" dirty="0" smtClean="0"/>
              <a:t> Trees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11200" y="1690689"/>
            <a:ext cx="7701280" cy="188563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data Tree : Type l where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Z : Tree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↑ : Tree → Tree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Lim : {c : Code} → (El c → Tree) → Tree</a:t>
            </a:r>
            <a:endParaRPr lang="en-US" sz="2000" dirty="0"/>
          </a:p>
          <a:p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3931920"/>
                <a:ext cx="7508240" cy="129508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Limit over any code’s type!</a:t>
                </a:r>
              </a:p>
              <a:p>
                <a:pPr lvl="1"/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Lim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𝜆</m:t>
                    </m:r>
                  </m:oMath>
                </a14:m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x. cod x) </a:t>
                </a:r>
                <a:r>
                  <a:rPr lang="en-US" dirty="0" smtClean="0"/>
                  <a:t>for (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Pi </a:t>
                </a:r>
                <a:r>
                  <a:rPr lang="en-US" dirty="0" err="1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dom</a:t>
                </a:r>
                <a:r>
                  <a:rPr lang="en-US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cod)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Same level as 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Code</a:t>
                </a:r>
                <a:r>
                  <a:rPr lang="en-US" dirty="0" smtClean="0"/>
                  <a:t> 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3931920"/>
                <a:ext cx="7508240" cy="1295083"/>
              </a:xfrm>
              <a:prstGeom prst="rect">
                <a:avLst/>
              </a:prstGeom>
              <a:blipFill rotWithShape="0">
                <a:blip r:embed="rId2"/>
                <a:stretch>
                  <a:fillRect l="-1461" t="-8491" b="-2122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solidFill>
            <a:schemeClr val="bg2"/>
          </a:solidFill>
        </p:spPr>
        <p:txBody>
          <a:bodyPr wrap="none" lIns="0" tIns="0" rIns="0" bIns="0" rtlCol="0">
            <a:spAutoFit/>
          </a:bodyPr>
          <a:lstStyle/>
          <a:p>
            <a:pPr algn="l"/>
            <a:endParaRPr lang="en-CA" sz="2400" dirty="0" smtClean="0">
              <a:latin typeface="JuliaMono" panose="020B0609060300020004" pitchFamily="49" charset="-127"/>
              <a:ea typeface="JuliaMono" panose="020B0609060300020004" pitchFamily="49" charset="-127"/>
              <a:cs typeface="JuliaMono" panose="020B0609060300020004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800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Trees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2062480"/>
                <a:ext cx="7508240" cy="383032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𝑥</m:t>
                    </m:r>
                  </m:oMath>
                </a14:m>
                <a:endParaRPr lang="en-US" b="0" dirty="0" smtClean="0">
                  <a:latin typeface="JuliaMono" panose="020B0609060300020004" pitchFamily="49" charset="-127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↑</m:t>
                    </m:r>
                  </m:oMath>
                </a14:m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:r>
                  <a:rPr lang="en-US" dirty="0" smtClean="0"/>
                  <a:t>monotone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endParaRPr lang="en-US" dirty="0" smtClean="0">
                  <a:latin typeface="JuliaMono" panose="020B0609060300020004" pitchFamily="49" charset="-127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𝐿𝑖𝑚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 </m:t>
                    </m:r>
                  </m:oMath>
                </a14:m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𝑓</m:t>
                    </m:r>
                  </m:oMath>
                </a14:m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𝐿𝑖𝑚</m:t>
                    </m:r>
                    <m:r>
                      <a:rPr lang="en-US" i="1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𝑓</m:t>
                    </m:r>
                  </m:oMath>
                </a14:m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least upper bounds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JuliaMono" panose="020B0609060300020004" pitchFamily="49" charset="-127"/>
                        <a:cs typeface="JuliaMono" panose="020B0609060300020004" pitchFamily="49" charset="-127"/>
                      </a:rPr>
                      <m:t>𝑓</m:t>
                    </m:r>
                  </m:oMath>
                </a14:m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</a:p>
              <a:p>
                <a:pPr marL="457200" lvl="1" indent="0">
                  <a:buNone/>
                </a:pPr>
                <a:endParaRPr lang="en-US" dirty="0" smtClean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r>
                  <a:rPr lang="en-US" dirty="0" smtClean="0"/>
                  <a:t>Ordering is well founded!</a:t>
                </a:r>
              </a:p>
              <a:p>
                <a:pPr lvl="1"/>
                <a:r>
                  <a:rPr lang="en-US" dirty="0" smtClean="0"/>
                  <a:t>Transfinite recursion </a:t>
                </a:r>
              </a:p>
              <a:p>
                <a:r>
                  <a:rPr lang="en-US" dirty="0" smtClean="0"/>
                  <a:t>Constructive → </a:t>
                </a:r>
                <a:r>
                  <a:rPr lang="en-US" dirty="0"/>
                  <a:t>n</a:t>
                </a:r>
                <a:r>
                  <a:rPr lang="en-US" dirty="0" smtClean="0"/>
                  <a:t>ot always comparable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062480"/>
                <a:ext cx="7508240" cy="3830320"/>
              </a:xfrm>
              <a:prstGeom prst="rect">
                <a:avLst/>
              </a:prstGeom>
              <a:blipFill rotWithShape="0">
                <a:blip r:embed="rId2"/>
                <a:stretch>
                  <a:fillRect l="-1461" b="-44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0807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Type Intersection</a:t>
            </a:r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619569"/>
            <a:ext cx="7508240" cy="31645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meet: Code → Code → Code</a:t>
            </a:r>
            <a:endParaRPr lang="en-US" dirty="0" smtClean="0">
              <a:latin typeface="JuliaMono" panose="020B0609060300020004" pitchFamily="49" charset="-127"/>
              <a:ea typeface="JuliaMono" panose="020B0609060300020004" pitchFamily="49" charset="-127"/>
              <a:cs typeface="JuliaMono" panose="020B0609060300020004" pitchFamily="49" charset="-127"/>
            </a:endParaRPr>
          </a:p>
          <a:p>
            <a:r>
              <a:rPr lang="en-US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cast : (c d : Code) → El c → El d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Mutually defined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From Gradual Types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Or e.g. </a:t>
            </a:r>
            <a:r>
              <a:rPr lang="en-US" dirty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c</a:t>
            </a:r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oercions, subtyping, unification, etc.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721360" y="3921761"/>
                <a:ext cx="7793990" cy="211328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000" dirty="0" smtClean="0"/>
                  <a:t>meet (Pi </a:t>
                </a:r>
                <a:r>
                  <a:rPr lang="en-US" sz="2000" dirty="0"/>
                  <a:t>dom1 cod1</a:t>
                </a:r>
                <a:r>
                  <a:rPr lang="en-US" sz="2000" dirty="0" smtClean="0"/>
                  <a:t>) (</a:t>
                </a:r>
                <a:r>
                  <a:rPr lang="en-US" sz="2000" dirty="0"/>
                  <a:t>Pi dom2 cod2)</a:t>
                </a:r>
              </a:p>
              <a:p>
                <a:r>
                  <a:rPr lang="en-US" sz="2000" dirty="0"/>
                  <a:t>  = </a:t>
                </a:r>
                <a:r>
                  <a:rPr lang="en-US" sz="2000" dirty="0" smtClean="0"/>
                  <a:t>let dom12 = meet dom1 dom2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in Pi dom12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x → </a:t>
                </a:r>
                <a:endParaRPr lang="en-US" sz="2000" dirty="0" smtClean="0"/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meet </a:t>
                </a:r>
                <a:endParaRPr lang="en-US" sz="2000" dirty="0"/>
              </a:p>
              <a:p>
                <a:r>
                  <a:rPr lang="en-US" sz="2000" dirty="0"/>
                  <a:t>        </a:t>
                </a:r>
                <a:r>
                  <a:rPr lang="en-US" sz="2000" dirty="0" smtClean="0"/>
                  <a:t> (cod1 </a:t>
                </a:r>
                <a:r>
                  <a:rPr lang="en-US" sz="2000" dirty="0"/>
                  <a:t>(</a:t>
                </a:r>
                <a:r>
                  <a:rPr lang="en-US" sz="2000" dirty="0" smtClean="0"/>
                  <a:t>cast dom12 dom1 x))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  (cod2 </a:t>
                </a:r>
                <a:r>
                  <a:rPr lang="en-US" sz="2000" dirty="0"/>
                  <a:t>(cast </a:t>
                </a:r>
                <a:r>
                  <a:rPr lang="en-US" sz="2000" dirty="0" smtClean="0"/>
                  <a:t>dom12 dom2 </a:t>
                </a:r>
                <a:r>
                  <a:rPr lang="en-US" sz="2000" dirty="0"/>
                  <a:t>x)) </a:t>
                </a:r>
                <a:r>
                  <a:rPr lang="en-US" sz="2000" dirty="0" smtClean="0"/>
                  <a:t>)</a:t>
                </a:r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721360" y="3921761"/>
                <a:ext cx="7793990" cy="2113280"/>
              </a:xfrm>
              <a:blipFill rotWithShape="0">
                <a:blip r:embed="rId2"/>
                <a:stretch>
                  <a:fillRect l="-704" t="-518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179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Showing Termination</a:t>
            </a:r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355409"/>
            <a:ext cx="7508240" cy="17941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Recursive cast and meet calls</a:t>
            </a:r>
          </a:p>
          <a:p>
            <a:pPr lvl="1"/>
            <a:r>
              <a:rPr lang="en-US" sz="2200" dirty="0" smtClean="0"/>
              <a:t>Two input codes</a:t>
            </a:r>
          </a:p>
          <a:p>
            <a:pPr lvl="1"/>
            <a:r>
              <a:rPr lang="en-US" sz="2200" dirty="0" smtClean="0"/>
              <a:t>Decreasing on </a:t>
            </a:r>
            <a:r>
              <a:rPr lang="en-US" sz="2200" i="1" dirty="0" smtClean="0"/>
              <a:t>max </a:t>
            </a:r>
            <a:r>
              <a:rPr lang="en-US" sz="2200" dirty="0" smtClean="0"/>
              <a:t>of codes</a:t>
            </a:r>
          </a:p>
          <a:p>
            <a:r>
              <a:rPr lang="en-US" sz="2200" dirty="0" smtClean="0"/>
              <a:t>Need:</a:t>
            </a:r>
          </a:p>
          <a:p>
            <a:pPr lvl="1"/>
            <a:r>
              <a:rPr lang="en-US" sz="2200" dirty="0" smtClean="0"/>
              <a:t>Meet bounded by max (can prove)</a:t>
            </a:r>
          </a:p>
          <a:p>
            <a:pPr lvl="1"/>
            <a:r>
              <a:rPr lang="en-US" sz="2200" dirty="0" smtClean="0"/>
              <a:t>max (size Pi dom1 cod1) (size Pi dom2 cod2) </a:t>
            </a:r>
          </a:p>
          <a:p>
            <a:pPr marL="457200" lvl="1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&gt; max (max dom1 dom2) dom1 </a:t>
            </a:r>
          </a:p>
          <a:p>
            <a:endParaRPr lang="en-US" sz="2200" dirty="0" smtClean="0"/>
          </a:p>
          <a:p>
            <a:pPr lvl="1"/>
            <a:endParaRPr lang="en-US" sz="2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3"/>
              <p:cNvSpPr txBox="1">
                <a:spLocks/>
              </p:cNvSpPr>
              <p:nvPr/>
            </p:nvSpPr>
            <p:spPr>
              <a:xfrm>
                <a:off x="721360" y="4064001"/>
                <a:ext cx="7793990" cy="211328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/>
                  <a:t>meet (Pi </a:t>
                </a:r>
                <a:r>
                  <a:rPr lang="en-US" sz="2000" dirty="0"/>
                  <a:t>dom1 cod1</a:t>
                </a:r>
                <a:r>
                  <a:rPr lang="en-US" sz="2000" dirty="0" smtClean="0"/>
                  <a:t>) (</a:t>
                </a:r>
                <a:r>
                  <a:rPr lang="en-US" sz="2000" dirty="0"/>
                  <a:t>Pi dom2 cod2)</a:t>
                </a:r>
              </a:p>
              <a:p>
                <a:r>
                  <a:rPr lang="en-US" sz="2000" dirty="0"/>
                  <a:t>  = </a:t>
                </a:r>
                <a:r>
                  <a:rPr lang="en-US" sz="2000" dirty="0" smtClean="0"/>
                  <a:t>let dom12 = meet dom1 dom2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in Pi dom12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x → </a:t>
                </a:r>
                <a:endParaRPr lang="en-US" sz="2000" dirty="0" smtClean="0"/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meet </a:t>
                </a:r>
                <a:endParaRPr lang="en-US" sz="2000" dirty="0"/>
              </a:p>
              <a:p>
                <a:r>
                  <a:rPr lang="en-US" sz="2000" dirty="0"/>
                  <a:t>        </a:t>
                </a:r>
                <a:r>
                  <a:rPr lang="en-US" sz="2000" dirty="0" smtClean="0"/>
                  <a:t> (cod1 </a:t>
                </a:r>
                <a:r>
                  <a:rPr lang="en-US" sz="2000" dirty="0"/>
                  <a:t>(</a:t>
                </a:r>
                <a:r>
                  <a:rPr lang="en-US" sz="2000" dirty="0" smtClean="0"/>
                  <a:t>cast dom12 dom1 x))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  (cod2 </a:t>
                </a:r>
                <a:r>
                  <a:rPr lang="en-US" sz="2000" dirty="0"/>
                  <a:t>(cast </a:t>
                </a:r>
                <a:r>
                  <a:rPr lang="en-US" sz="2000" dirty="0" smtClean="0"/>
                  <a:t>dom12 dom2 </a:t>
                </a:r>
                <a:r>
                  <a:rPr lang="en-US" sz="2000" dirty="0"/>
                  <a:t>x)) </a:t>
                </a:r>
                <a:r>
                  <a:rPr lang="en-US" sz="2000" dirty="0" smtClean="0"/>
                  <a:t>)</a:t>
                </a:r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5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360" y="4064001"/>
                <a:ext cx="7793990" cy="2113280"/>
              </a:xfrm>
              <a:prstGeom prst="rect">
                <a:avLst/>
              </a:prstGeom>
              <a:blipFill rotWithShape="0">
                <a:blip r:embed="rId2"/>
                <a:stretch>
                  <a:fillRect l="-704" t="-520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loud Callout 5"/>
          <p:cNvSpPr/>
          <p:nvPr/>
        </p:nvSpPr>
        <p:spPr>
          <a:xfrm>
            <a:off x="6177280" y="3667760"/>
            <a:ext cx="2966720" cy="853440"/>
          </a:xfrm>
          <a:prstGeom prst="cloudCallout">
            <a:avLst>
              <a:gd name="adj1" fmla="val -50628"/>
              <a:gd name="adj2" fmla="val -469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tkinson Hyperlegible" pitchFamily="2" charset="0"/>
              </a:rPr>
              <a:t>Holds if max really is max!</a:t>
            </a:r>
            <a:endParaRPr lang="en-CA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9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Generally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</a:t>
            </a:r>
            <a:r>
              <a:rPr lang="en-US" i="1" dirty="0" smtClean="0"/>
              <a:t>maximum</a:t>
            </a:r>
            <a:endParaRPr lang="en-US" dirty="0" smtClean="0"/>
          </a:p>
          <a:p>
            <a:pPr lvl="1"/>
            <a:r>
              <a:rPr lang="en-US" dirty="0" err="1" smtClean="0"/>
              <a:t>wfRec</a:t>
            </a:r>
            <a:r>
              <a:rPr lang="en-US" dirty="0" smtClean="0"/>
              <a:t> on multiple arguments</a:t>
            </a:r>
          </a:p>
          <a:p>
            <a:r>
              <a:rPr lang="en-US" dirty="0" smtClean="0"/>
              <a:t>Should be </a:t>
            </a:r>
            <a:r>
              <a:rPr lang="en-US" i="1" dirty="0" smtClean="0"/>
              <a:t>strictly monotone</a:t>
            </a:r>
          </a:p>
          <a:p>
            <a:pPr lvl="1"/>
            <a:r>
              <a:rPr lang="en-US" dirty="0" smtClean="0"/>
              <a:t>If each argument is decreasing in size, so is their maximum</a:t>
            </a:r>
          </a:p>
          <a:p>
            <a:r>
              <a:rPr lang="en-US" dirty="0" smtClean="0"/>
              <a:t>Should be well behaved</a:t>
            </a:r>
          </a:p>
          <a:p>
            <a:pPr lvl="1"/>
            <a:r>
              <a:rPr lang="en-US" dirty="0" smtClean="0"/>
              <a:t>Least upper bound</a:t>
            </a:r>
          </a:p>
          <a:p>
            <a:pPr lvl="1"/>
            <a:r>
              <a:rPr lang="en-US" dirty="0" smtClean="0"/>
              <a:t>Associative</a:t>
            </a:r>
          </a:p>
          <a:p>
            <a:pPr lvl="1"/>
            <a:r>
              <a:rPr lang="en-US" dirty="0" smtClean="0"/>
              <a:t>Commutative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Not to Compute The Maximum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Attempts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5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Limit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3387409"/>
                <a:ext cx="7508240" cy="316452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Least Upper Bound</a:t>
                </a:r>
              </a:p>
              <a:p>
                <a:pPr lvl="1"/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by </a:t>
                </a:r>
                <a:r>
                  <a:rPr lang="en-US" dirty="0" err="1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defn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of limit</a:t>
                </a:r>
              </a:p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Not strictly monotone</a:t>
                </a:r>
              </a:p>
              <a:p>
                <a:pPr lvl="1"/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Need 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↑ </a:t>
                </a:r>
                <a:r>
                  <a:rPr lang="en-US" sz="2000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limMax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t1 t2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:r>
                  <a:rPr lang="en-US" sz="2000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limMax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(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↑ 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t1) (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↑ 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t2)</a:t>
                </a:r>
              </a:p>
              <a:p>
                <a:pPr lvl="1"/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Doesn’t hold in constructively</a:t>
                </a:r>
              </a:p>
              <a:p>
                <a:pPr lvl="2"/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↑t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Lim f 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requires 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↑t = f x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 	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3387409"/>
                <a:ext cx="7508240" cy="3164523"/>
              </a:xfrm>
              <a:prstGeom prst="rect">
                <a:avLst/>
              </a:prstGeom>
              <a:blipFill rotWithShape="0">
                <a:blip r:embed="rId2"/>
                <a:stretch>
                  <a:fillRect l="-1461" t="-36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28650" y="1934531"/>
                <a:ext cx="7793990" cy="497839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err="1" smtClean="0"/>
                  <a:t>limMax</a:t>
                </a:r>
                <a:r>
                  <a:rPr lang="en-US" sz="2000" dirty="0" smtClean="0"/>
                  <a:t> t1 t2 = Lim Bool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b → if b t1 t2)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28650" y="1934531"/>
                <a:ext cx="7793990" cy="497839"/>
              </a:xfrm>
              <a:blipFill rotWithShape="0">
                <a:blip r:embed="rId3"/>
                <a:stretch>
                  <a:fillRect l="-782" t="-1219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949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Inductive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3224849"/>
                <a:ext cx="7508240" cy="316452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Is strictly monotone</a:t>
                </a:r>
              </a:p>
              <a:p>
                <a:pPr lvl="1"/>
                <a:r>
                  <a:rPr lang="en-US" dirty="0" err="1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Definitionally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!</a:t>
                </a:r>
                <a:endParaRPr lang="en-US" dirty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Not a LUB or idempotent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	</a:t>
                </a:r>
              </a:p>
              <a:p>
                <a:pPr lvl="1"/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Need </a:t>
                </a:r>
                <a:r>
                  <a:rPr lang="en-US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(Lim f) (Lim f)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Lim f </a:t>
                </a:r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	</a:t>
                </a:r>
              </a:p>
              <a:p>
                <a:pPr lvl="1"/>
                <a:r>
                  <a:rPr lang="en-US" dirty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Can’t show </a:t>
                </a:r>
                <a:r>
                  <a:rPr lang="en-US" dirty="0" err="1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(f x) (f y)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Lim 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f</a:t>
                </a:r>
              </a:p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Requires non-empty limits	</a:t>
                </a:r>
                <a:endParaRPr lang="en-US" dirty="0" smtClean="0">
                  <a:latin typeface="JuliaMono" panose="020B0609060300020004" pitchFamily="49" charset="-127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endParaRPr lang="en-US" dirty="0" smtClean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3224849"/>
                <a:ext cx="7508240" cy="3164523"/>
              </a:xfrm>
              <a:prstGeom prst="rect">
                <a:avLst/>
              </a:prstGeom>
              <a:blipFill rotWithShape="0">
                <a:blip r:embed="rId2"/>
                <a:stretch>
                  <a:fillRect l="-1461" t="-346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Z t = t </a:t>
                </a:r>
              </a:p>
              <a:p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(↑t1) (↑t2) = ↑ (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t1 t2)</a:t>
                </a:r>
              </a:p>
              <a:p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 (Lim f) = Lim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x . 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 (f x) ) </a:t>
                </a:r>
              </a:p>
              <a:p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(Lim f</a:t>
                </a:r>
                <a:r>
                  <a:rPr lang="en-US" sz="2000" dirty="0" smtClean="0"/>
                  <a:t>) t </a:t>
                </a:r>
                <a:r>
                  <a:rPr lang="en-US" sz="2000" dirty="0"/>
                  <a:t>= Lim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x . 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(f x</a:t>
                </a:r>
                <a:r>
                  <a:rPr lang="en-US" sz="2000" dirty="0" smtClean="0"/>
                  <a:t>) t </a:t>
                </a:r>
                <a:r>
                  <a:rPr lang="en-US" sz="2000" dirty="0"/>
                  <a:t>)  </a:t>
                </a:r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  <a:blipFill rotWithShape="0">
                <a:blip r:embed="rId3"/>
                <a:stretch>
                  <a:fillRect l="-704" t="-8000" b="-177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0066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Our Contribution</a:t>
            </a:r>
            <a:r>
              <a:rPr lang="en-US" dirty="0" smtClean="0"/>
              <a:t>: Restricting to Well Behaved Trees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55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Idempotent Fixed Points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3224849"/>
                <a:ext cx="7508240" cy="316452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Kleene Fixed-Point</a:t>
                </a:r>
                <a:endParaRPr lang="en-US" dirty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pPr lvl="1"/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Least solution to </a:t>
                </a:r>
                <a:r>
                  <a:rPr lang="en-US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t x = x</a:t>
                </a:r>
                <a:endParaRPr lang="en-US" dirty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Is idempotent!</a:t>
                </a:r>
              </a:p>
              <a:p>
                <a:pPr lvl="1"/>
                <a:r>
                  <a:rPr lang="en-US" sz="2000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(</a:t>
                </a:r>
                <a:r>
                  <a:rPr lang="en-US" sz="2000" dirty="0" err="1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∞ 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t)(</a:t>
                </a:r>
                <a:r>
                  <a:rPr lang="en-US" sz="2000" dirty="0" err="1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indMax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∞ t</a:t>
                </a:r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 smtClean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 </a:t>
                </a:r>
                <a:r>
                  <a:rPr lang="en-US" sz="2000" dirty="0">
                    <a:latin typeface="JuliaMono" panose="020B0609060300020004" pitchFamily="49" charset="-127"/>
                    <a:ea typeface="JuliaMono" panose="020B0609060300020004" pitchFamily="49" charset="-127"/>
                    <a:cs typeface="JuliaMono" panose="020B0609060300020004" pitchFamily="49" charset="-127"/>
                  </a:rPr>
                  <a:t>(indMax∞ t)</a:t>
                </a:r>
              </a:p>
              <a:p>
                <a:pPr lvl="1"/>
                <a:r>
                  <a:rPr lang="en-US" dirty="0" smtClean="0">
                    <a:latin typeface="Atkinson Hyperlegible" pitchFamily="2" charset="0"/>
                    <a:ea typeface="JuliaMono" panose="020B0609060300020004" pitchFamily="49" charset="-127"/>
                    <a:cs typeface="JuliaMono" panose="020B0609060300020004" pitchFamily="49" charset="-127"/>
                  </a:rPr>
                  <a:t>Adding one to infinity</a:t>
                </a:r>
              </a:p>
              <a:p>
                <a:endParaRPr lang="en-US" dirty="0" smtClean="0">
                  <a:latin typeface="Atkinson Hyperlegible" pitchFamily="2" charset="0"/>
                  <a:ea typeface="JuliaMono" panose="020B0609060300020004" pitchFamily="49" charset="-127"/>
                  <a:cs typeface="JuliaMono" panose="020B0609060300020004" pitchFamily="49" charset="-127"/>
                </a:endParaRPr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3224849"/>
                <a:ext cx="7508240" cy="3164523"/>
              </a:xfrm>
              <a:prstGeom prst="rect">
                <a:avLst/>
              </a:prstGeom>
              <a:blipFill rotWithShape="0">
                <a:blip r:embed="rId2"/>
                <a:stretch>
                  <a:fillRect l="-1461" t="-3468" r="-24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indMax∞ t </a:t>
                </a:r>
              </a:p>
              <a:p>
                <a:r>
                  <a:rPr lang="en-US" sz="2000" dirty="0"/>
                  <a:t>  </a:t>
                </a:r>
                <a:r>
                  <a:rPr lang="en-US" sz="2000" dirty="0" smtClean="0"/>
                  <a:t>= 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 (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 (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t …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= Lim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n. </a:t>
                </a:r>
                <a:r>
                  <a:rPr lang="en-US" sz="2000" dirty="0" err="1" smtClean="0"/>
                  <a:t>indMax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 t)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  <a:blipFill rotWithShape="0">
                <a:blip r:embed="rId3"/>
                <a:stretch>
                  <a:fillRect l="-782" t="-444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277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Strictly Monotone </a:t>
            </a:r>
            <a:r>
              <a:rPr lang="en-US" dirty="0" err="1" smtClean="0"/>
              <a:t>Brouwer</a:t>
            </a:r>
            <a:r>
              <a:rPr lang="en-US" dirty="0" smtClean="0"/>
              <a:t> Trees (SMB-trees)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Agda Ordinal Library</a:t>
                </a:r>
              </a:p>
              <a:p>
                <a:r>
                  <a:rPr lang="en-US" dirty="0" err="1" smtClean="0"/>
                  <a:t>Brouwer</a:t>
                </a:r>
                <a:r>
                  <a:rPr lang="en-US" dirty="0" smtClean="0"/>
                  <a:t>-tree style</a:t>
                </a:r>
              </a:p>
              <a:p>
                <a:pPr lvl="1"/>
                <a:r>
                  <a:rPr lang="en-US" dirty="0" smtClean="0"/>
                  <a:t>zero, successor, limit of function</a:t>
                </a:r>
              </a:p>
              <a:p>
                <a:r>
                  <a:rPr lang="en-US" dirty="0"/>
                  <a:t>Limits over arbitrary </a:t>
                </a:r>
                <a:r>
                  <a:rPr lang="en-US" dirty="0" smtClean="0"/>
                  <a:t>type</a:t>
                </a:r>
              </a:p>
              <a:p>
                <a:pPr lvl="1"/>
                <a:r>
                  <a:rPr lang="en-US" dirty="0" smtClean="0"/>
                  <a:t>not </a:t>
                </a:r>
                <a:r>
                  <a:rPr lang="en-US" dirty="0"/>
                  <a:t>just </a:t>
                </a:r>
                <a:r>
                  <a:rPr lang="en-US" dirty="0" smtClean="0"/>
                  <a:t>Nat</a:t>
                </a:r>
              </a:p>
              <a:p>
                <a:pPr lvl="1"/>
                <a:r>
                  <a:rPr lang="en-US" dirty="0" smtClean="0"/>
                  <a:t>Possibly empty</a:t>
                </a:r>
              </a:p>
              <a:p>
                <a:r>
                  <a:rPr lang="en-US" dirty="0" smtClean="0"/>
                  <a:t>Well-founded &lt; ordering</a:t>
                </a:r>
              </a:p>
              <a:p>
                <a:r>
                  <a:rPr lang="en-US" dirty="0" smtClean="0"/>
                  <a:t>Well-behaved max operator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⊔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Strictly monotone: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Least upper bound, plays nice with limits</a:t>
                </a:r>
              </a:p>
              <a:p>
                <a:r>
                  <a:rPr lang="en-US" dirty="0" smtClean="0"/>
                  <a:t>No axioms (</a:t>
                </a:r>
                <a:r>
                  <a:rPr lang="en-US" dirty="0" err="1" smtClean="0"/>
                  <a:t>univalence</a:t>
                </a:r>
                <a:r>
                  <a:rPr lang="en-US" dirty="0" smtClean="0"/>
                  <a:t>, quotients, </a:t>
                </a:r>
                <a:r>
                  <a:rPr lang="en-US" dirty="0" err="1" smtClean="0"/>
                  <a:t>funext</a:t>
                </a:r>
                <a:r>
                  <a:rPr lang="en-US" dirty="0" smtClean="0"/>
                  <a:t>, EM)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59" t="-2941" b="-26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10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Non-Empty Limits</a:t>
            </a:r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224849"/>
            <a:ext cx="7508240" cy="31645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Add 0 to each limit sequence</a:t>
            </a:r>
          </a:p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Ensures non-empty</a:t>
            </a:r>
          </a:p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Gives “default” value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Never need to decide if code inhabited</a:t>
            </a:r>
          </a:p>
          <a:p>
            <a:endParaRPr lang="en-US" dirty="0" smtClean="0">
              <a:latin typeface="Atkinson Hyperlegible" pitchFamily="2" charset="0"/>
              <a:ea typeface="JuliaMono" panose="020B0609060300020004" pitchFamily="49" charset="-127"/>
              <a:cs typeface="JuliaMono" panose="020B0609060300020004" pitchFamily="49" charset="-127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28650" y="1690689"/>
            <a:ext cx="7793990" cy="68675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Lim’ : {c : Code} → (Maybe (El c) → Tree) → Tree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836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Well Behaved Subset</a:t>
            </a:r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113090"/>
            <a:ext cx="7508240" cy="55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Subset of trees that are idempotent</a:t>
            </a:r>
          </a:p>
          <a:p>
            <a:endParaRPr lang="en-US" dirty="0" smtClean="0">
              <a:latin typeface="Atkinson Hyperlegible" pitchFamily="2" charset="0"/>
              <a:ea typeface="JuliaMono" panose="020B0609060300020004" pitchFamily="49" charset="-127"/>
              <a:cs typeface="JuliaMono" panose="020B0609060300020004" pitchFamily="49" charset="-127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/>
                  <a:t>record </a:t>
                </a:r>
                <a:r>
                  <a:rPr lang="en-US" sz="2000" dirty="0" err="1" smtClean="0"/>
                  <a:t>SMBTree</a:t>
                </a:r>
                <a:r>
                  <a:rPr lang="en-US" sz="2000" dirty="0" smtClean="0"/>
                  <a:t> where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rawTree</a:t>
                </a:r>
                <a:r>
                  <a:rPr lang="en-US" sz="2000" dirty="0" smtClean="0"/>
                  <a:t> : Tree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isIdem</a:t>
                </a:r>
                <a:r>
                  <a:rPr lang="en-US" sz="2000" dirty="0" smtClean="0"/>
                  <a:t> : </a:t>
                </a:r>
                <a:r>
                  <a:rPr lang="en-US" sz="2000" dirty="0" err="1" smtClean="0"/>
                  <a:t>indMax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rawTree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rawTree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000" dirty="0" smtClean="0"/>
                  <a:t> rawTree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28650" y="1690689"/>
                <a:ext cx="7793990" cy="1367469"/>
              </a:xfrm>
              <a:blipFill rotWithShape="0">
                <a:blip r:embed="rId2"/>
                <a:stretch>
                  <a:fillRect l="-782" t="-444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3"/>
          <p:cNvSpPr txBox="1">
            <a:spLocks/>
          </p:cNvSpPr>
          <p:nvPr/>
        </p:nvSpPr>
        <p:spPr>
          <a:xfrm>
            <a:off x="485775" y="3692209"/>
            <a:ext cx="7793990" cy="1367469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SMBLim</a:t>
            </a:r>
            <a:r>
              <a:rPr lang="en-US" sz="2000" dirty="0" smtClean="0"/>
              <a:t> : {c : Code} → (El c → </a:t>
            </a:r>
            <a:r>
              <a:rPr lang="en-US" sz="2000" dirty="0" err="1" smtClean="0"/>
              <a:t>SMBTree</a:t>
            </a:r>
            <a:r>
              <a:rPr lang="en-US" sz="2000" dirty="0" smtClean="0"/>
              <a:t>) → </a:t>
            </a:r>
            <a:r>
              <a:rPr lang="en-US" sz="2000" dirty="0" err="1" smtClean="0"/>
              <a:t>SMBTree</a:t>
            </a:r>
            <a:endParaRPr lang="en-US" sz="2000" dirty="0" smtClean="0"/>
          </a:p>
          <a:p>
            <a:r>
              <a:rPr lang="en-US" sz="2000" dirty="0" err="1" smtClean="0"/>
              <a:t>SMBLim</a:t>
            </a:r>
            <a:r>
              <a:rPr lang="en-US" sz="2000" dirty="0" smtClean="0"/>
              <a:t> f = {</a:t>
            </a:r>
            <a:r>
              <a:rPr lang="en-US" sz="2000" dirty="0" err="1" smtClean="0"/>
              <a:t>rawTree</a:t>
            </a:r>
            <a:r>
              <a:rPr lang="en-US" sz="2000" dirty="0" smtClean="0"/>
              <a:t> =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dirty="0" err="1" smtClean="0"/>
              <a:t>indMax</a:t>
            </a:r>
            <a:r>
              <a:rPr lang="en-US" sz="2000" dirty="0"/>
              <a:t>∞ </a:t>
            </a:r>
            <a:r>
              <a:rPr lang="en-US" sz="2000" dirty="0" smtClean="0"/>
              <a:t>(Lim’ (maybe’ (</a:t>
            </a:r>
            <a:r>
              <a:rPr lang="en-US" sz="2000" dirty="0" err="1" smtClean="0"/>
              <a:t>rawTree</a:t>
            </a:r>
            <a:r>
              <a:rPr lang="en-US" sz="2000" dirty="0" smtClean="0"/>
              <a:t> . f) Z)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, </a:t>
            </a:r>
            <a:r>
              <a:rPr lang="en-US" sz="2000" dirty="0" err="1" smtClean="0"/>
              <a:t>isIdem</a:t>
            </a:r>
            <a:r>
              <a:rPr lang="en-US" sz="2000" dirty="0" smtClean="0"/>
              <a:t> = … } </a:t>
            </a:r>
            <a:endParaRPr lang="en-US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5775" y="5155249"/>
            <a:ext cx="7508240" cy="558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Take </a:t>
            </a:r>
            <a:r>
              <a:rPr lang="en-US" dirty="0" err="1"/>
              <a:t>indMax</a:t>
            </a:r>
            <a:r>
              <a:rPr lang="en-US" dirty="0"/>
              <a:t>∞ </a:t>
            </a:r>
            <a:r>
              <a:rPr lang="en-US" dirty="0" smtClean="0"/>
              <a:t>of all limits</a:t>
            </a:r>
          </a:p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Add 0 to all limits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424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Abstracting Away</a:t>
            </a:r>
            <a:endParaRPr lang="en-CA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7210" y="1457009"/>
            <a:ext cx="7508240" cy="42122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Opaque Interface</a:t>
            </a:r>
          </a:p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Smart constructors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Z, </a:t>
            </a:r>
            <a:r>
              <a:rPr lang="en-US" dirty="0" smtClean="0"/>
              <a:t>↑, and Lim</a:t>
            </a:r>
          </a:p>
          <a:p>
            <a:pPr lvl="1"/>
            <a:r>
              <a:rPr lang="en-US" dirty="0" smtClean="0"/>
              <a:t>Convert any Tree to </a:t>
            </a:r>
            <a:r>
              <a:rPr lang="en-US" dirty="0" err="1" smtClean="0"/>
              <a:t>SMBTree</a:t>
            </a:r>
            <a:endParaRPr lang="en-US" dirty="0" smtClean="0"/>
          </a:p>
          <a:p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Ordering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Same constructors as for </a:t>
            </a:r>
            <a:r>
              <a:rPr lang="en-US" dirty="0" err="1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Brouwer</a:t>
            </a:r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 trees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Preserved by conversion</a:t>
            </a:r>
            <a:endParaRPr lang="en-US" dirty="0">
              <a:latin typeface="Atkinson Hyperlegible" pitchFamily="2" charset="0"/>
              <a:ea typeface="JuliaMono" panose="020B0609060300020004" pitchFamily="49" charset="-127"/>
              <a:cs typeface="JuliaMono" panose="020B0609060300020004" pitchFamily="49" charset="-127"/>
            </a:endParaRPr>
          </a:p>
          <a:p>
            <a:r>
              <a:rPr lang="en-US" dirty="0" err="1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indMax</a:t>
            </a:r>
            <a:r>
              <a:rPr lang="en-US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 </a:t>
            </a:r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is now a strictly monotone LUB  </a:t>
            </a:r>
          </a:p>
          <a:p>
            <a:pPr lvl="1"/>
            <a:r>
              <a:rPr lang="en-US" dirty="0" smtClean="0">
                <a:latin typeface="Atkinson Hyperlegible" pitchFamily="2" charset="0"/>
                <a:ea typeface="JuliaMono" panose="020B0609060300020004" pitchFamily="49" charset="-127"/>
                <a:cs typeface="JuliaMono" panose="020B0609060300020004" pitchFamily="49" charset="-127"/>
              </a:rPr>
              <a:t>Got rid of all the bad trees</a:t>
            </a:r>
          </a:p>
          <a:p>
            <a:endParaRPr lang="en-US" dirty="0" smtClean="0">
              <a:latin typeface="Atkinson Hyperlegible" pitchFamily="2" charset="0"/>
              <a:ea typeface="JuliaMono" panose="020B0609060300020004" pitchFamily="49" charset="-127"/>
              <a:cs typeface="JuliaMono" panose="020B0609060300020004" pitchFamily="49" charset="-127"/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4253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Limitation: Equality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CA" dirty="0" smtClean="0"/>
                  <a:t> doesn’t imply prop. </a:t>
                </a:r>
                <a:r>
                  <a:rPr lang="en-CA" dirty="0" err="1" smtClean="0"/>
                  <a:t>eq</a:t>
                </a:r>
                <a:endParaRPr lang="en-CA" dirty="0" smtClean="0"/>
              </a:p>
              <a:p>
                <a:pPr lvl="1"/>
                <a:r>
                  <a:rPr lang="en-US" dirty="0" smtClean="0"/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0≤≥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𝐿𝑖𝑚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0</m:t>
                    </m:r>
                  </m:oMath>
                </a14:m>
                <a:r>
                  <a:rPr lang="en-CA" dirty="0" smtClean="0"/>
                  <a:t> but different constructors</a:t>
                </a:r>
              </a:p>
              <a:p>
                <a:pPr lvl="1"/>
                <a:r>
                  <a:rPr lang="en-US" dirty="0" smtClean="0"/>
                  <a:t>Need quotient types or </a:t>
                </a:r>
                <a:r>
                  <a:rPr lang="en-US" dirty="0" err="1" smtClean="0"/>
                  <a:t>setoid</a:t>
                </a:r>
                <a:r>
                  <a:rPr lang="en-US" dirty="0" smtClean="0"/>
                  <a:t> equality</a:t>
                </a:r>
              </a:p>
              <a:p>
                <a:r>
                  <a:rPr lang="en-US" dirty="0" smtClean="0"/>
                  <a:t>Future work: equational reasoning</a:t>
                </a:r>
              </a:p>
              <a:p>
                <a:pPr lvl="1"/>
                <a:r>
                  <a:rPr lang="en-US" dirty="0" smtClean="0"/>
                  <a:t>Tactics to </a:t>
                </a:r>
                <a:r>
                  <a:rPr lang="en-US" smtClean="0"/>
                  <a:t>discharge inequalities</a:t>
                </a:r>
                <a:endParaRPr lang="en-US" dirty="0" smtClean="0"/>
              </a:p>
              <a:p>
                <a:pPr lvl="1"/>
                <a:r>
                  <a:rPr lang="en-US" dirty="0" err="1" smtClean="0"/>
                  <a:t>Frex</a:t>
                </a:r>
                <a:r>
                  <a:rPr lang="en-US" dirty="0" smtClean="0"/>
                  <a:t> for </a:t>
                </a:r>
                <a:r>
                  <a:rPr lang="en-US" dirty="0" err="1"/>
                  <a:t>s</a:t>
                </a:r>
                <a:r>
                  <a:rPr lang="en-US" dirty="0" err="1" smtClean="0"/>
                  <a:t>emilattice</a:t>
                </a:r>
                <a:r>
                  <a:rPr lang="en-US" dirty="0" smtClean="0"/>
                  <a:t> with successor</a:t>
                </a:r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5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61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553745-5B57-3F12-2162-9CC16F450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88436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>Also, I’m currently recruiting new MSc or PhD students. Email </a:t>
            </a:r>
            <a:r>
              <a:rPr lang="en-US" sz="2700" dirty="0" smtClean="0">
                <a:hlinkClick r:id="rId2"/>
              </a:rPr>
              <a:t>jeremondi@uregina.ca</a:t>
            </a:r>
            <a:r>
              <a:rPr lang="en-US" sz="2700" dirty="0" smtClean="0"/>
              <a:t> for more info!</a:t>
            </a:r>
            <a:endParaRPr lang="en-US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EE5AE8-5311-E10B-BC55-DD5E1F84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4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Dependent Types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e.g. Why we care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7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Dependent Termination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080000" y="2056716"/>
            <a:ext cx="3535680" cy="3693843"/>
          </a:xfrm>
        </p:spPr>
        <p:txBody>
          <a:bodyPr>
            <a:normAutofit/>
          </a:bodyPr>
          <a:lstStyle/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-- Bad</a:t>
            </a:r>
          </a:p>
          <a:p>
            <a:r>
              <a:rPr lang="en-US" sz="2000" dirty="0" smtClean="0"/>
              <a:t>m + n  = S (m + (n-1))</a:t>
            </a:r>
          </a:p>
          <a:p>
            <a:endParaRPr lang="en-US" sz="2000" dirty="0" smtClean="0"/>
          </a:p>
          <a:p>
            <a:r>
              <a:rPr lang="en-US" sz="2000" dirty="0" smtClean="0"/>
              <a:t>-- Good</a:t>
            </a:r>
          </a:p>
          <a:p>
            <a:r>
              <a:rPr lang="en-US" sz="2000" dirty="0" smtClean="0"/>
              <a:t>m + (S n) = S (m + n)</a:t>
            </a:r>
            <a:endParaRPr lang="en-CA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784985"/>
            <a:ext cx="413639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dependently typed functions must terminate </a:t>
            </a:r>
          </a:p>
          <a:p>
            <a:pPr lvl="1"/>
            <a:r>
              <a:rPr lang="en-US" dirty="0" smtClean="0"/>
              <a:t>Consistency</a:t>
            </a:r>
          </a:p>
          <a:p>
            <a:pPr lvl="2"/>
            <a:r>
              <a:rPr lang="en-US" dirty="0" smtClean="0"/>
              <a:t>E.g. no proof of False that runs forever</a:t>
            </a:r>
          </a:p>
          <a:p>
            <a:pPr lvl="1"/>
            <a:r>
              <a:rPr lang="en-US" dirty="0" smtClean="0"/>
              <a:t>Decidable checking</a:t>
            </a:r>
          </a:p>
          <a:p>
            <a:pPr lvl="2"/>
            <a:r>
              <a:rPr lang="en-US" dirty="0" smtClean="0"/>
              <a:t>E.g. so no type comparison runs forever</a:t>
            </a:r>
          </a:p>
          <a:p>
            <a:pPr lvl="3"/>
            <a:r>
              <a:rPr lang="en-US" dirty="0" smtClean="0"/>
              <a:t>Terms inside types</a:t>
            </a:r>
          </a:p>
          <a:p>
            <a:r>
              <a:rPr lang="en-US" dirty="0" smtClean="0"/>
              <a:t>Structurally Decreasing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57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Structural Recursion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226560" y="1690689"/>
            <a:ext cx="3738880" cy="273303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sort nil = nil</a:t>
            </a:r>
          </a:p>
          <a:p>
            <a:r>
              <a:rPr lang="en-US" sz="2000" dirty="0" smtClean="0"/>
              <a:t>sort </a:t>
            </a:r>
            <a:r>
              <a:rPr lang="en-US" sz="2000" dirty="0" smtClean="0"/>
              <a:t>(cons h t)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= (sort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(filter (&lt;h) t))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++ [h]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++ (sort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(</a:t>
            </a:r>
            <a:r>
              <a:rPr lang="en-US" sz="2000" dirty="0"/>
              <a:t>filter (≥h) t))</a:t>
            </a:r>
            <a:endParaRPr lang="en-CA" sz="2000" dirty="0"/>
          </a:p>
        </p:txBody>
      </p:sp>
      <p:sp>
        <p:nvSpPr>
          <p:cNvPr id="6" name="Cloud Callout 5"/>
          <p:cNvSpPr/>
          <p:nvPr/>
        </p:nvSpPr>
        <p:spPr>
          <a:xfrm>
            <a:off x="557530" y="2076768"/>
            <a:ext cx="3384550" cy="1960880"/>
          </a:xfrm>
          <a:prstGeom prst="cloudCallout">
            <a:avLst>
              <a:gd name="adj1" fmla="val 76428"/>
              <a:gd name="adj2" fmla="val -16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tkinson Hyperlegible" pitchFamily="2" charset="0"/>
              </a:rPr>
              <a:t>Recur on result of filter</a:t>
            </a:r>
            <a:endParaRPr lang="en-CA" sz="2400" dirty="0">
              <a:latin typeface="Atkinson Hyperlegible" pitchFamily="2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1553210" y="4411345"/>
            <a:ext cx="3384550" cy="1960880"/>
          </a:xfrm>
          <a:prstGeom prst="cloudCallout">
            <a:avLst>
              <a:gd name="adj1" fmla="val 60518"/>
              <a:gd name="adj2" fmla="val -47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tkinson Hyperlegible" pitchFamily="2" charset="0"/>
              </a:rPr>
              <a:t>Shorter but not structurally smaller</a:t>
            </a:r>
            <a:endParaRPr lang="en-CA" sz="24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19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Well-Founded Recursion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370681" y="3939655"/>
            <a:ext cx="3738880" cy="265983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sort’ self </a:t>
            </a:r>
            <a:r>
              <a:rPr lang="en-US" sz="2000" dirty="0"/>
              <a:t>(cons h t)</a:t>
            </a:r>
          </a:p>
          <a:p>
            <a:r>
              <a:rPr lang="en-US" sz="2000" dirty="0"/>
              <a:t>  = </a:t>
            </a:r>
            <a:r>
              <a:rPr lang="en-US" sz="2000" dirty="0" smtClean="0"/>
              <a:t>(self proof1</a:t>
            </a:r>
            <a:endParaRPr lang="en-US" sz="2000" dirty="0"/>
          </a:p>
          <a:p>
            <a:r>
              <a:rPr lang="en-US" sz="2000" dirty="0"/>
              <a:t>      (filter (&lt;h) t))</a:t>
            </a:r>
          </a:p>
          <a:p>
            <a:r>
              <a:rPr lang="en-US" sz="2000" dirty="0"/>
              <a:t>  ++ [h]</a:t>
            </a:r>
          </a:p>
          <a:p>
            <a:r>
              <a:rPr lang="en-US" sz="2000" dirty="0"/>
              <a:t>  ++ </a:t>
            </a:r>
            <a:r>
              <a:rPr lang="en-US" sz="2000" dirty="0" smtClean="0"/>
              <a:t>(self proof2</a:t>
            </a:r>
            <a:endParaRPr lang="en-US" sz="2000" dirty="0"/>
          </a:p>
          <a:p>
            <a:r>
              <a:rPr lang="en-US" sz="2000" dirty="0"/>
              <a:t>       (filter (≥h) t</a:t>
            </a:r>
            <a:r>
              <a:rPr lang="en-US" sz="2000" dirty="0" smtClean="0"/>
              <a:t>))</a:t>
            </a:r>
          </a:p>
          <a:p>
            <a:endParaRPr lang="en-US" sz="2000" dirty="0" smtClean="0"/>
          </a:p>
          <a:p>
            <a:r>
              <a:rPr lang="en-US" sz="2000" dirty="0" smtClean="0"/>
              <a:t>sort = </a:t>
            </a:r>
            <a:r>
              <a:rPr lang="en-US" sz="2000" dirty="0" err="1" smtClean="0"/>
              <a:t>wfRec</a:t>
            </a:r>
            <a:r>
              <a:rPr lang="en-US" sz="2000" dirty="0" smtClean="0"/>
              <a:t> </a:t>
            </a:r>
            <a:r>
              <a:rPr lang="en-US" sz="2000" dirty="0" err="1" smtClean="0"/>
              <a:t>isWf</a:t>
            </a:r>
            <a:r>
              <a:rPr lang="en-US" sz="2000" dirty="0" smtClean="0"/>
              <a:t> sort’</a:t>
            </a:r>
            <a:endParaRPr lang="en-US" sz="20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437005" y="1300480"/>
            <a:ext cx="5233670" cy="19812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wfRec</a:t>
            </a:r>
            <a:r>
              <a:rPr lang="en-US" sz="2000" dirty="0" smtClean="0"/>
              <a:t> : </a:t>
            </a:r>
            <a:r>
              <a:rPr lang="en-US" sz="2000" dirty="0" err="1" smtClean="0"/>
              <a:t>WellFounded</a:t>
            </a:r>
            <a:r>
              <a:rPr lang="en-US" sz="2000" dirty="0" smtClean="0"/>
              <a:t> _&lt;_</a:t>
            </a:r>
          </a:p>
          <a:p>
            <a:r>
              <a:rPr lang="en-US" sz="2000" dirty="0" smtClean="0"/>
              <a:t>  → ((x : A)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→ ((y : A) → y &lt; x → P y)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→ P x)</a:t>
            </a:r>
          </a:p>
          <a:p>
            <a:r>
              <a:rPr lang="en-US" sz="2000" dirty="0" smtClean="0"/>
              <a:t>  → (x : a) → P x</a:t>
            </a:r>
            <a:endParaRPr lang="en-US" sz="2000" dirty="0"/>
          </a:p>
        </p:txBody>
      </p:sp>
      <p:sp>
        <p:nvSpPr>
          <p:cNvPr id="7" name="Cloud Callout 6"/>
          <p:cNvSpPr/>
          <p:nvPr/>
        </p:nvSpPr>
        <p:spPr>
          <a:xfrm>
            <a:off x="6347864" y="978419"/>
            <a:ext cx="2650663" cy="1879081"/>
          </a:xfrm>
          <a:prstGeom prst="cloudCallout">
            <a:avLst>
              <a:gd name="adj1" fmla="val -91141"/>
              <a:gd name="adj2" fmla="val -36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Atkinson Hyperlegible" pitchFamily="2" charset="0"/>
              </a:rPr>
              <a:t>Explicitly say what’s decreasing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6078388" y="4330030"/>
            <a:ext cx="2720658" cy="1879081"/>
          </a:xfrm>
          <a:prstGeom prst="cloudCallout">
            <a:avLst>
              <a:gd name="adj1" fmla="val -62591"/>
              <a:gd name="adj2" fmla="val 437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Atkinson Hyperlegible" pitchFamily="2" charset="0"/>
              </a:rPr>
              <a:t>Combinator</a:t>
            </a:r>
            <a:r>
              <a:rPr lang="en-US" sz="2400" dirty="0" smtClean="0">
                <a:latin typeface="Atkinson Hyperlegible" pitchFamily="2" charset="0"/>
              </a:rPr>
              <a:t> computes fixed point</a:t>
            </a:r>
            <a:endParaRPr lang="en-US" sz="2400" dirty="0">
              <a:latin typeface="Atkinson Hyperlegible" pitchFamily="2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42829" y="3000114"/>
            <a:ext cx="2353574" cy="1879081"/>
          </a:xfrm>
          <a:prstGeom prst="cloudCallout">
            <a:avLst>
              <a:gd name="adj1" fmla="val 81849"/>
              <a:gd name="adj2" fmla="val 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Atkinson Hyperlegible" pitchFamily="2" charset="0"/>
              </a:rPr>
              <a:t>Recursive fun  </a:t>
            </a:r>
            <a:r>
              <a:rPr lang="en-US" sz="2400" dirty="0" err="1" smtClean="0">
                <a:latin typeface="Atkinson Hyperlegible" pitchFamily="2" charset="0"/>
              </a:rPr>
              <a:t>param</a:t>
            </a:r>
            <a:endParaRPr lang="en-US" sz="24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for Higher Order Structures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Numbers are not enough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7E3B9-485D-9E40-A097-0648FCBB9D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6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Universes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11200" y="1690689"/>
            <a:ext cx="7701280" cy="2942271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Code : Type l</a:t>
            </a:r>
          </a:p>
          <a:p>
            <a:r>
              <a:rPr lang="en-US" sz="2000" dirty="0" smtClean="0"/>
              <a:t>El : Code → Type</a:t>
            </a:r>
          </a:p>
          <a:p>
            <a:endParaRPr lang="en-US" sz="2000" dirty="0"/>
          </a:p>
          <a:p>
            <a:r>
              <a:rPr lang="en-US" sz="2000" dirty="0" smtClean="0"/>
              <a:t>data Code : Type l where </a:t>
            </a:r>
          </a:p>
          <a:p>
            <a:r>
              <a:rPr lang="en-US" sz="2000" dirty="0" smtClean="0"/>
              <a:t>  Top : Code</a:t>
            </a:r>
          </a:p>
          <a:p>
            <a:r>
              <a:rPr lang="en-US" sz="2000" dirty="0" smtClean="0"/>
              <a:t>  Nat : Code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Pi : (c : Code) →  (El c → Code) → Code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4866640"/>
            <a:ext cx="7508240" cy="1295083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tkinson Hyperlegible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Size for </a:t>
            </a:r>
            <a:r>
              <a:rPr lang="en-US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Pi </a:t>
            </a:r>
            <a:r>
              <a:rPr lang="en-US" dirty="0" err="1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dom</a:t>
            </a:r>
            <a:r>
              <a:rPr lang="en-US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 cod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Bigger than max of all </a:t>
            </a:r>
            <a:r>
              <a:rPr lang="en-US" dirty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cod </a:t>
            </a:r>
            <a:r>
              <a:rPr lang="en-US" dirty="0" smtClean="0">
                <a:latin typeface="JuliaMono" panose="020B0609060300020004" pitchFamily="49" charset="-127"/>
                <a:ea typeface="JuliaMono" panose="020B0609060300020004" pitchFamily="49" charset="-127"/>
                <a:cs typeface="JuliaMono" panose="020B0609060300020004" pitchFamily="49" charset="-127"/>
              </a:rPr>
              <a:t>x</a:t>
            </a:r>
          </a:p>
          <a:p>
            <a:pPr lvl="1"/>
            <a:r>
              <a:rPr lang="en-US" dirty="0" smtClean="0"/>
              <a:t>Infinitely many!</a:t>
            </a:r>
          </a:p>
        </p:txBody>
      </p:sp>
    </p:spTree>
    <p:extLst>
      <p:ext uri="{BB962C8B-B14F-4D97-AF65-F5344CB8AC3E}">
        <p14:creationId xmlns:p14="http://schemas.microsoft.com/office/powerpoint/2010/main" val="3967697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Brouwer</a:t>
            </a:r>
            <a:r>
              <a:rPr lang="en-US" dirty="0" smtClean="0"/>
              <a:t> Trees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11200" y="1690689"/>
            <a:ext cx="7701280" cy="188563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data Tree : Type where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Z : Tree</a:t>
            </a:r>
          </a:p>
          <a:p>
            <a:r>
              <a:rPr lang="en-US" sz="2000" dirty="0"/>
              <a:t>  </a:t>
            </a:r>
            <a:r>
              <a:rPr lang="en-US" sz="2000" dirty="0" smtClean="0"/>
              <a:t>↑ : Tree → Tree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Lim : (Nat → Tree) → Tree</a:t>
            </a:r>
            <a:endParaRPr lang="en-US" sz="2000" dirty="0"/>
          </a:p>
          <a:p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28650" y="3931920"/>
                <a:ext cx="7508240" cy="129508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tkinson Hyperlegible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Lightweight Ordinals</a:t>
                </a:r>
              </a:p>
              <a:p>
                <a:pPr lvl="1"/>
                <a:r>
                  <a:rPr lang="en-US" b="0" dirty="0" smtClean="0"/>
                  <a:t>e.g.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 smtClean="0"/>
                  <a:t> = Lim id</a:t>
                </a:r>
              </a:p>
              <a:p>
                <a:r>
                  <a:rPr lang="en-US" dirty="0" smtClean="0"/>
                  <a:t>Only works for Nat-indexed types!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3931920"/>
                <a:ext cx="7508240" cy="1295083"/>
              </a:xfrm>
              <a:prstGeom prst="rect">
                <a:avLst/>
              </a:prstGeom>
              <a:blipFill rotWithShape="0">
                <a:blip r:embed="rId2"/>
                <a:stretch>
                  <a:fillRect l="-1461" t="-8491" b="-2075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14800" y="2971800"/>
            <a:ext cx="65" cy="369332"/>
          </a:xfrm>
          <a:prstGeom prst="rect">
            <a:avLst/>
          </a:prstGeom>
          <a:solidFill>
            <a:schemeClr val="bg2"/>
          </a:solidFill>
        </p:spPr>
        <p:txBody>
          <a:bodyPr wrap="none" lIns="0" tIns="0" rIns="0" bIns="0" rtlCol="0">
            <a:spAutoFit/>
          </a:bodyPr>
          <a:lstStyle/>
          <a:p>
            <a:pPr algn="l"/>
            <a:endParaRPr lang="en-CA" sz="2400" dirty="0" smtClean="0">
              <a:latin typeface="JuliaMono" panose="020B0609060300020004" pitchFamily="49" charset="-127"/>
              <a:ea typeface="JuliaMono" panose="020B0609060300020004" pitchFamily="49" charset="-127"/>
              <a:cs typeface="JuliaMono" panose="020B0609060300020004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47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2"/>
        </a:solidFill>
      </a:spPr>
      <a:bodyPr wrap="square" rtlCol="0">
        <a:spAutoFit/>
      </a:bodyPr>
      <a:lstStyle>
        <a:defPPr algn="l">
          <a:defRPr sz="2400" dirty="0" smtClean="0">
            <a:latin typeface="JuliaMono" panose="020B0609060300020004" pitchFamily="49" charset="-127"/>
            <a:ea typeface="JuliaMono" panose="020B0609060300020004" pitchFamily="49" charset="-127"/>
            <a:cs typeface="JuliaMono" panose="020B0609060300020004" pitchFamily="49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5391</TotalTime>
  <Words>1178</Words>
  <Application>Microsoft Office PowerPoint</Application>
  <PresentationFormat>On-screen Show (4:3)</PresentationFormat>
  <Paragraphs>211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JuliaMono</vt:lpstr>
      <vt:lpstr>Arial</vt:lpstr>
      <vt:lpstr>Atkinson Hyperlegible</vt:lpstr>
      <vt:lpstr>Calibri</vt:lpstr>
      <vt:lpstr>Cambria Math</vt:lpstr>
      <vt:lpstr>Office Theme</vt:lpstr>
      <vt:lpstr>Strictly Monotone Brouwer Trees for Well-Founded Recursion Over Multiple Arguments</vt:lpstr>
      <vt:lpstr>Overview: Strictly Monotone Brouwer Trees (SMB-trees)</vt:lpstr>
      <vt:lpstr>Recursion and Dependent Types</vt:lpstr>
      <vt:lpstr>Dependent Termination</vt:lpstr>
      <vt:lpstr>Limits of Structural Recursion</vt:lpstr>
      <vt:lpstr>Well-Founded Recursion</vt:lpstr>
      <vt:lpstr>Termination for Higher Order Structures</vt:lpstr>
      <vt:lpstr>Example: Universes</vt:lpstr>
      <vt:lpstr>Brouwer Trees</vt:lpstr>
      <vt:lpstr>Generalizing Brouwer Trees</vt:lpstr>
      <vt:lpstr>Ordering Trees</vt:lpstr>
      <vt:lpstr>Example: Type Intersection</vt:lpstr>
      <vt:lpstr>Showing Termination</vt:lpstr>
      <vt:lpstr>More Generally</vt:lpstr>
      <vt:lpstr>How Not to Compute The Maximum</vt:lpstr>
      <vt:lpstr>Attempt #1: Limit</vt:lpstr>
      <vt:lpstr>Attempt #1: Inductive</vt:lpstr>
      <vt:lpstr>Our Contribution: Restricting to Well Behaved Trees</vt:lpstr>
      <vt:lpstr>Idempotent Fixed Points</vt:lpstr>
      <vt:lpstr>Non-Empty Limits</vt:lpstr>
      <vt:lpstr>The Well Behaved Subset</vt:lpstr>
      <vt:lpstr>Abstracting Away</vt:lpstr>
      <vt:lpstr>Discussion</vt:lpstr>
      <vt:lpstr>Thank You!  Also, I’m currently recruiting new MSc or PhD students. Email jeremondi@uregina.ca for more info!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Coverage Semantics for Dependent Pattern Matching</dc:title>
  <dc:creator>Joey Eremondi</dc:creator>
  <cp:lastModifiedBy>eremondj</cp:lastModifiedBy>
  <cp:revision>513</cp:revision>
  <dcterms:created xsi:type="dcterms:W3CDTF">2023-11-15T14:08:11Z</dcterms:created>
  <dcterms:modified xsi:type="dcterms:W3CDTF">2024-01-11T19:41:45Z</dcterms:modified>
</cp:coreProperties>
</file>